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83" r:id="rId4"/>
    <p:sldId id="284" r:id="rId5"/>
    <p:sldId id="257" r:id="rId6"/>
    <p:sldId id="285" r:id="rId7"/>
    <p:sldId id="260" r:id="rId8"/>
    <p:sldId id="258" r:id="rId9"/>
    <p:sldId id="272" r:id="rId10"/>
    <p:sldId id="273" r:id="rId11"/>
    <p:sldId id="286" r:id="rId12"/>
    <p:sldId id="287" r:id="rId13"/>
    <p:sldId id="288" r:id="rId14"/>
    <p:sldId id="289" r:id="rId15"/>
    <p:sldId id="290" r:id="rId16"/>
    <p:sldId id="291" r:id="rId17"/>
    <p:sldId id="259" r:id="rId18"/>
    <p:sldId id="261" r:id="rId19"/>
    <p:sldId id="262" r:id="rId20"/>
    <p:sldId id="276" r:id="rId21"/>
    <p:sldId id="263" r:id="rId22"/>
    <p:sldId id="265" r:id="rId23"/>
    <p:sldId id="267" r:id="rId24"/>
    <p:sldId id="269" r:id="rId25"/>
    <p:sldId id="277" r:id="rId26"/>
    <p:sldId id="270" r:id="rId27"/>
    <p:sldId id="278" r:id="rId28"/>
    <p:sldId id="279" r:id="rId29"/>
    <p:sldId id="280" r:id="rId30"/>
    <p:sldId id="28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  <p:cmAuthor id="2" name="Fitri" initials="F" lastIdx="1" clrIdx="1">
    <p:extLst>
      <p:ext uri="{19B8F6BF-5375-455C-9EA6-DF929625EA0E}">
        <p15:presenceInfo xmlns:p15="http://schemas.microsoft.com/office/powerpoint/2012/main" userId="F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5-26T09:59:07.49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788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173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833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584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5269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6552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007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7101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433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29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80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013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292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207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262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90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670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BE06F-3545-4B74-8BD7-FA98250A2784}" type="datetimeFigureOut">
              <a:rPr lang="en-MY" smtClean="0"/>
              <a:t>2/11/2023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23AFA-E85F-4EE9-9251-28790CEC4A3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3416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youtube.com/watch?v=SoitvitmW0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F57TpAmOQ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7HGy2ncM010" TargetMode="Externa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t_NaXKi5o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4952-BC44-457B-A515-2AEA28C7B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FEM2401 </a:t>
            </a:r>
            <a:endParaRPr lang="en-MY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030F5-3623-44DF-9A71-1CE22C1EC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Malaysian Politics and Society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INTRODUCTION CLASS: GET TO KNOW MALAYSIA</a:t>
            </a:r>
          </a:p>
          <a:p>
            <a:pPr algn="ctr"/>
            <a:endParaRPr lang="en-MY" sz="2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8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83C9-B5EF-4ADF-A428-9F4B93A7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5560"/>
            <a:ext cx="9905998" cy="5535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NATIONAL COAT OF ARMS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https://upload.wikimedia.org/wikipedia/commons/thumb/2/26/Coat_of_arms_of_Malaysia.svg/640px-Coat_of_arms_of_Malaysia.svg.png">
            <a:extLst>
              <a:ext uri="{FF2B5EF4-FFF2-40B4-BE49-F238E27FC236}">
                <a16:creationId xmlns:a16="http://schemas.microsoft.com/office/drawing/2014/main" id="{D8D7B8D4-CCFF-4AD0-8BB7-233B0FC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7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50A5-E527-A682-580B-DB446CA4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1743"/>
          </a:xfrm>
        </p:spPr>
        <p:txBody>
          <a:bodyPr>
            <a:normAutofit/>
          </a:bodyPr>
          <a:lstStyle/>
          <a:p>
            <a:pPr algn="ctr"/>
            <a:r>
              <a:rPr lang="en-MY" sz="4000" b="1" dirty="0"/>
              <a:t>POLITICAL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BD0A6-265E-C830-A4F8-DC08CB60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90261"/>
            <a:ext cx="9905999" cy="4200940"/>
          </a:xfrm>
        </p:spPr>
        <p:txBody>
          <a:bodyPr/>
          <a:lstStyle/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A federation system </a:t>
            </a:r>
            <a:endParaRPr lang="en-MY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Constitutional monarchy </a:t>
            </a:r>
            <a:endParaRPr lang="en-MY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Parliamentary democracy </a:t>
            </a:r>
            <a:endParaRPr lang="en-MY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3735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D68D-7049-49A4-0132-3D016C20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90" y="327514"/>
            <a:ext cx="6034639" cy="1478570"/>
          </a:xfrm>
        </p:spPr>
        <p:txBody>
          <a:bodyPr/>
          <a:lstStyle/>
          <a:p>
            <a:r>
              <a:rPr lang="en-MY" dirty="0"/>
              <a:t>FEDERALISM IN MALAYSIA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F077-23F1-14CA-DF65-DA0179A6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6" y="2249487"/>
            <a:ext cx="6221897" cy="3541714"/>
          </a:xfrm>
        </p:spPr>
        <p:txBody>
          <a:bodyPr>
            <a:normAutofit/>
          </a:bodyPr>
          <a:lstStyle/>
          <a:p>
            <a:r>
              <a:rPr lang="en-US" sz="2800" dirty="0"/>
              <a:t>Federal – state relations </a:t>
            </a:r>
          </a:p>
          <a:p>
            <a:pPr lvl="1"/>
            <a:r>
              <a:rPr lang="en-US" sz="2400" dirty="0"/>
              <a:t>Distribution of legislative and executive powers – based on the Constitution</a:t>
            </a:r>
          </a:p>
          <a:p>
            <a:pPr lvl="1"/>
            <a:r>
              <a:rPr lang="en-US" sz="2400" dirty="0"/>
              <a:t>Sabah and Sarawak – special provisions</a:t>
            </a:r>
          </a:p>
          <a:p>
            <a:r>
              <a:rPr lang="en-US" sz="2800" dirty="0"/>
              <a:t>Federal government is SUPREME than state government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7AD7-F5F1-CDC3-1CD8-BE29B039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76" y="399857"/>
            <a:ext cx="4475550" cy="25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DA5D-7FD3-4EA1-D427-638EEAFD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7384"/>
            <a:ext cx="9905998" cy="778563"/>
          </a:xfrm>
        </p:spPr>
        <p:txBody>
          <a:bodyPr>
            <a:noAutofit/>
          </a:bodyPr>
          <a:lstStyle/>
          <a:p>
            <a:pPr algn="ctr">
              <a:spcAft>
                <a:spcPts val="800"/>
              </a:spcAft>
            </a:pPr>
            <a:b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CONSTITUTIONAL MONARCHY </a:t>
            </a:r>
            <a:br>
              <a:rPr lang="en-MY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MY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4D36-0B55-632E-FF17-D61523994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40" y="1205946"/>
            <a:ext cx="5384756" cy="5443331"/>
          </a:xfrm>
        </p:spPr>
        <p:txBody>
          <a:bodyPr>
            <a:normAutofit/>
          </a:bodyPr>
          <a:lstStyle/>
          <a:p>
            <a:r>
              <a:rPr lang="en-US" dirty="0"/>
              <a:t>Malays sultanates/rulers </a:t>
            </a:r>
          </a:p>
          <a:p>
            <a:pPr lvl="1"/>
            <a:r>
              <a:rPr lang="en-US" sz="2400" dirty="0"/>
              <a:t>tradition position</a:t>
            </a:r>
          </a:p>
          <a:p>
            <a:pPr lvl="1"/>
            <a:r>
              <a:rPr lang="en-US" sz="2400" dirty="0"/>
              <a:t>Head of nine states</a:t>
            </a:r>
          </a:p>
          <a:p>
            <a:r>
              <a:rPr lang="en-US" dirty="0"/>
              <a:t>Power/Duty as provided by Constitution</a:t>
            </a:r>
          </a:p>
          <a:p>
            <a:r>
              <a:rPr lang="en-US" dirty="0"/>
              <a:t>Yang di-</a:t>
            </a:r>
            <a:r>
              <a:rPr lang="en-US" dirty="0" err="1"/>
              <a:t>Pertuan</a:t>
            </a:r>
            <a:r>
              <a:rPr lang="en-US" dirty="0"/>
              <a:t> </a:t>
            </a:r>
            <a:r>
              <a:rPr lang="en-US" dirty="0" err="1"/>
              <a:t>Agong</a:t>
            </a:r>
            <a:r>
              <a:rPr lang="en-US" dirty="0"/>
              <a:t> </a:t>
            </a:r>
          </a:p>
          <a:p>
            <a:pPr lvl="1"/>
            <a:r>
              <a:rPr lang="en-US" sz="2400" dirty="0"/>
              <a:t>Supreme Ruler</a:t>
            </a:r>
          </a:p>
          <a:p>
            <a:pPr lvl="1"/>
            <a:r>
              <a:rPr lang="en-US" sz="2400" dirty="0"/>
              <a:t>Head of Federation/State</a:t>
            </a:r>
          </a:p>
          <a:p>
            <a:pPr lvl="1"/>
            <a:r>
              <a:rPr lang="en-US" sz="2400" dirty="0"/>
              <a:t>Head of Executive, Legislative and Judiciary</a:t>
            </a:r>
          </a:p>
          <a:p>
            <a:r>
              <a:rPr lang="en-US" dirty="0"/>
              <a:t>Conference of Rulers 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AE62-9535-39D6-BC74-050F965D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90" y="1205946"/>
            <a:ext cx="2805385" cy="1696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59177-CF7C-C454-1B55-2F859C8B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60" y="1037107"/>
            <a:ext cx="2060372" cy="3610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383CE-856E-09AA-4A75-5969501B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90" y="3233753"/>
            <a:ext cx="3159058" cy="20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1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4731-54E3-8A7F-A434-9EC07628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56" y="360100"/>
            <a:ext cx="9905998" cy="882291"/>
          </a:xfrm>
        </p:spPr>
        <p:txBody>
          <a:bodyPr/>
          <a:lstStyle/>
          <a:p>
            <a:pPr algn="ctr"/>
            <a:r>
              <a:rPr lang="en-MY" dirty="0"/>
              <a:t>PARLIAMENTARY DEMOCRACY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4BEB-5DBC-4E5A-9ACA-D4B503A3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31763"/>
            <a:ext cx="4953000" cy="4525059"/>
          </a:xfrm>
        </p:spPr>
        <p:txBody>
          <a:bodyPr>
            <a:normAutofit/>
          </a:bodyPr>
          <a:lstStyle/>
          <a:p>
            <a:r>
              <a:rPr lang="en-US" dirty="0"/>
              <a:t>Representative democracy</a:t>
            </a:r>
          </a:p>
          <a:p>
            <a:pPr lvl="1"/>
            <a:r>
              <a:rPr lang="en-US" dirty="0"/>
              <a:t>Election system</a:t>
            </a:r>
          </a:p>
          <a:p>
            <a:pPr lvl="1"/>
            <a:r>
              <a:rPr lang="en-US" dirty="0"/>
              <a:t>General election every five years </a:t>
            </a:r>
          </a:p>
          <a:p>
            <a:r>
              <a:rPr lang="en-US" dirty="0"/>
              <a:t>Parliament</a:t>
            </a:r>
          </a:p>
          <a:p>
            <a:pPr lvl="1"/>
            <a:r>
              <a:rPr lang="en-US" dirty="0"/>
              <a:t>House of representatives</a:t>
            </a:r>
          </a:p>
          <a:p>
            <a:pPr lvl="1"/>
            <a:r>
              <a:rPr lang="en-US" dirty="0"/>
              <a:t>Senate</a:t>
            </a:r>
          </a:p>
          <a:p>
            <a:r>
              <a:rPr lang="en-US" dirty="0"/>
              <a:t>Political party system – multi party </a:t>
            </a:r>
          </a:p>
          <a:p>
            <a:r>
              <a:rPr lang="en-US" dirty="0"/>
              <a:t>More than 30 political parties registered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76A74-4636-4DAE-E312-51124B1B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73" y="101177"/>
            <a:ext cx="2796209" cy="186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D894C-40A8-16FE-B6B5-C48F0713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58" y="360100"/>
            <a:ext cx="2481668" cy="169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C95C5-F39D-A608-6B4E-6A7EC071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113" y="2372868"/>
            <a:ext cx="1189383" cy="1189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4FAFA-1A11-CAA1-EC9C-BF24B6A26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65" y="2444704"/>
            <a:ext cx="1074543" cy="1074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AEC05-D824-6CC7-9387-991A526FF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595" y="2559600"/>
            <a:ext cx="852571" cy="844749"/>
          </a:xfrm>
          <a:prstGeom prst="rect">
            <a:avLst/>
          </a:prstGeom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67800770-9B85-A92F-AACB-4C5F2723820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570283" y="2444704"/>
            <a:ext cx="1189383" cy="1187376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F663D-FACF-C4B5-BD91-73F9CAE95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113" y="2444704"/>
            <a:ext cx="1117547" cy="1117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F61C2E-5952-9C0A-AE4A-986C662B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113" y="3634681"/>
            <a:ext cx="1353152" cy="1353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45C139-1B84-0D9C-ED73-E6A702A73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2019" y="3632080"/>
            <a:ext cx="939643" cy="189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48E032-A8F3-A511-A78E-04644B773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6347" y="3881451"/>
            <a:ext cx="1332248" cy="1332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092D49-2728-C679-4942-04A1676DF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4896" y="4011081"/>
            <a:ext cx="1565025" cy="976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B81C0-2A0E-E7C0-A76E-E73B3D9AD5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1919" y="5379878"/>
            <a:ext cx="1332248" cy="1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3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843E-5F66-0624-7458-FD7495D9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POWER SHARING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1767-D647-7921-482F-9171ADC35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68710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Formula for managing ethnic diversity </a:t>
            </a:r>
          </a:p>
          <a:p>
            <a:r>
              <a:rPr lang="en-US" dirty="0"/>
              <a:t>Political coalition : every major ethnic group is represented in the Cabinet</a:t>
            </a:r>
          </a:p>
          <a:p>
            <a:r>
              <a:rPr lang="en-US" dirty="0"/>
              <a:t>Political party = ethnic based</a:t>
            </a:r>
          </a:p>
          <a:p>
            <a:r>
              <a:rPr lang="en-US" dirty="0"/>
              <a:t>61 years : Ruled by </a:t>
            </a:r>
            <a:r>
              <a:rPr lang="en-US" dirty="0" err="1"/>
              <a:t>Barisan</a:t>
            </a:r>
            <a:r>
              <a:rPr lang="en-US" dirty="0"/>
              <a:t> Nasional (National Coalition/BN) - Coalition of 13 political parties</a:t>
            </a:r>
          </a:p>
          <a:p>
            <a:r>
              <a:rPr lang="en-US" dirty="0"/>
              <a:t>Currently : Unity Government: Pakatan Harapan (The Alliance of Hope) with </a:t>
            </a:r>
            <a:r>
              <a:rPr lang="fr-FR" dirty="0"/>
              <a:t>Barisan </a:t>
            </a:r>
            <a:r>
              <a:rPr lang="fr-FR" dirty="0" err="1"/>
              <a:t>Nasional</a:t>
            </a:r>
            <a:r>
              <a:rPr lang="fr-FR" dirty="0"/>
              <a:t> (National Coalition/BN)</a:t>
            </a:r>
            <a:r>
              <a:rPr lang="en-US" dirty="0"/>
              <a:t> rule the country since November 2022.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1604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CA76-25FA-E074-4651-F0EC7DB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MALAYSIA AND YOUR COUNTRY: A COMPARISON </a:t>
            </a:r>
            <a:endParaRPr lang="en-MY" dirty="0"/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00EA0F44-6306-7B79-2790-B1C9447493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84727" y="2338940"/>
            <a:ext cx="6838786" cy="39005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8555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D8CE-3930-49A8-A038-C0BBDE26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8247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NATIONAL FLOWER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F1B1-8D52-4C50-8F4E-9C9BB67A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4319" y="2249487"/>
            <a:ext cx="7633092" cy="3541714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Common name: Hibiscus, Chinese-rose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Scientific name: </a:t>
            </a:r>
            <a:r>
              <a:rPr lang="en-US" i="1" dirty="0">
                <a:latin typeface="Palatino Linotype" panose="02040502050505030304" pitchFamily="18" charset="0"/>
              </a:rPr>
              <a:t>hibiscus rosa-sinensis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Symbol: bravery and spirit of the people; five petals symbolize the five principles of the </a:t>
            </a:r>
            <a:r>
              <a:rPr lang="en-US" i="1" dirty="0" err="1">
                <a:latin typeface="Palatino Linotype" panose="02040502050505030304" pitchFamily="18" charset="0"/>
              </a:rPr>
              <a:t>Rukun</a:t>
            </a:r>
            <a:r>
              <a:rPr lang="en-US" i="1" dirty="0">
                <a:latin typeface="Palatino Linotype" panose="02040502050505030304" pitchFamily="18" charset="0"/>
              </a:rPr>
              <a:t> Negara</a:t>
            </a:r>
            <a:endParaRPr lang="en-US" dirty="0">
              <a:latin typeface="Palatino Linotype" panose="02040502050505030304" pitchFamily="18" charset="0"/>
            </a:endParaRPr>
          </a:p>
          <a:p>
            <a:endParaRPr lang="en-MY" dirty="0"/>
          </a:p>
        </p:txBody>
      </p:sp>
      <p:pic>
        <p:nvPicPr>
          <p:cNvPr id="4098" name="Picture 2" descr="Hibiscus rosa-sinesis, or more commonly known as Bunga Raya, is the symbol of courage, vitality and unity in Malaysia. u00e2u20acu201d Picture from Pexels">
            <a:extLst>
              <a:ext uri="{FF2B5EF4-FFF2-40B4-BE49-F238E27FC236}">
                <a16:creationId xmlns:a16="http://schemas.microsoft.com/office/drawing/2014/main" id="{840976B4-762A-4B25-ADD8-555CA7D0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" y="2189447"/>
            <a:ext cx="2747193" cy="366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3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FF25-74FB-471E-9BF7-03428B16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9280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National Animal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6527B-6A22-4703-BCFC-0B411417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78" y="1610686"/>
            <a:ext cx="4974671" cy="4899171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Nama: Malayan Tiger</a:t>
            </a:r>
          </a:p>
          <a:p>
            <a:r>
              <a:rPr lang="en-US" dirty="0">
                <a:latin typeface="Palatino Linotype" panose="02040502050505030304" pitchFamily="18" charset="0"/>
              </a:rPr>
              <a:t>Scientific name: </a:t>
            </a:r>
            <a:r>
              <a:rPr lang="en-US" i="1" dirty="0">
                <a:latin typeface="Palatino Linotype" panose="02040502050505030304" pitchFamily="18" charset="0"/>
              </a:rPr>
              <a:t>Panthera </a:t>
            </a:r>
            <a:r>
              <a:rPr lang="en-US" i="1" dirty="0" err="1">
                <a:latin typeface="Palatino Linotype" panose="02040502050505030304" pitchFamily="18" charset="0"/>
              </a:rPr>
              <a:t>tigris</a:t>
            </a:r>
            <a:r>
              <a:rPr lang="en-US" i="1" dirty="0">
                <a:latin typeface="Palatino Linotype" panose="02040502050505030304" pitchFamily="18" charset="0"/>
              </a:rPr>
              <a:t> </a:t>
            </a:r>
            <a:r>
              <a:rPr lang="en-US" i="1" dirty="0" err="1">
                <a:latin typeface="Palatino Linotype" panose="02040502050505030304" pitchFamily="18" charset="0"/>
              </a:rPr>
              <a:t>tigris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Status: </a:t>
            </a:r>
            <a:r>
              <a:rPr lang="en-US" i="1" dirty="0">
                <a:latin typeface="Palatino Linotype" panose="02040502050505030304" pitchFamily="18" charset="0"/>
              </a:rPr>
              <a:t>critically endangered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Symbol: depicted in national and state institutions, such as the Coat of Arms of Malaysia, Johor, Kuala Lumpur, Football Association of Malaysia, Royal Malaysian Police, etc.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5122" name="Picture 2" descr="Malaysia's symbol, the Malayan tiger, may become extinct in as short as  five years, Parliament told | Malay Mail">
            <a:extLst>
              <a:ext uri="{FF2B5EF4-FFF2-40B4-BE49-F238E27FC236}">
                <a16:creationId xmlns:a16="http://schemas.microsoft.com/office/drawing/2014/main" id="{9BA38EB5-F024-4094-BC63-CBD4E3D3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88" y="1880037"/>
            <a:ext cx="5356243" cy="357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7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B4FB-77D7-4AD2-872A-8BF5E853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319561" cy="983779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Kuala Lumpur</a:t>
            </a:r>
            <a:r>
              <a:rPr lang="en-US" dirty="0"/>
              <a:t>	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07054-124D-4625-9478-84AEEA15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861" y="1722783"/>
            <a:ext cx="6319561" cy="406841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Federal Territory of Kuala Lumpur</a:t>
            </a:r>
          </a:p>
          <a:p>
            <a:r>
              <a:rPr lang="en-US" dirty="0">
                <a:latin typeface="Palatino Linotype" panose="02040502050505030304" pitchFamily="18" charset="0"/>
              </a:rPr>
              <a:t>Capital City of Malaysia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Founded in the mid-19</a:t>
            </a:r>
            <a:r>
              <a:rPr lang="en-US" baseline="30000" dirty="0">
                <a:latin typeface="Palatino Linotype" panose="02040502050505030304" pitchFamily="18" charset="0"/>
              </a:rPr>
              <a:t>th</a:t>
            </a:r>
            <a:r>
              <a:rPr lang="en-US" dirty="0">
                <a:latin typeface="Palatino Linotype" panose="02040502050505030304" pitchFamily="18" charset="0"/>
              </a:rPr>
              <a:t> century; capital of the Federated Malay States, later the Federation of Malaya and Malaysia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In 1999, the seat of government moved to Putrajaya, but KL remains as capital </a:t>
            </a:r>
          </a:p>
          <a:p>
            <a:r>
              <a:rPr lang="en-US" dirty="0">
                <a:latin typeface="Palatino Linotype" panose="02040502050505030304" pitchFamily="18" charset="0"/>
              </a:rPr>
              <a:t>Head: Mayor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Famous song about Kuala Lumpur: Alleycats, </a:t>
            </a:r>
            <a:r>
              <a:rPr lang="en-US" i="1" dirty="0" err="1">
                <a:latin typeface="Palatino Linotype" panose="02040502050505030304" pitchFamily="18" charset="0"/>
              </a:rPr>
              <a:t>Senyumlah</a:t>
            </a:r>
            <a:r>
              <a:rPr lang="en-US" i="1" dirty="0">
                <a:latin typeface="Palatino Linotype" panose="02040502050505030304" pitchFamily="18" charset="0"/>
              </a:rPr>
              <a:t> Kuala Lumpur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  <a:hlinkClick r:id="rId2"/>
              </a:rPr>
              <a:t>https://www.youtube.com/watch?v=SoitvitmW04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Petronas Twin Tower | Suria KLCC">
            <a:extLst>
              <a:ext uri="{FF2B5EF4-FFF2-40B4-BE49-F238E27FC236}">
                <a16:creationId xmlns:a16="http://schemas.microsoft.com/office/drawing/2014/main" id="{D96CDF2F-2B93-42A9-830E-45DAA89C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65" y="0"/>
            <a:ext cx="4566035" cy="68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4C77D-6385-4B3D-9BEC-7EAC9EDAF65D}"/>
              </a:ext>
            </a:extLst>
          </p:cNvPr>
          <p:cNvSpPr txBox="1"/>
          <p:nvPr/>
        </p:nvSpPr>
        <p:spPr>
          <a:xfrm>
            <a:off x="3875714" y="6233020"/>
            <a:ext cx="342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Petronas Twin Towers</a:t>
            </a:r>
            <a:endParaRPr lang="en-MY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51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C160-557B-6C2A-9812-A867E82D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2047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 outcome: </a:t>
            </a:r>
            <a:br>
              <a:rPr lang="en-MY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MY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ABC-4CBE-20FB-60D7-709D661E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3" y="1381539"/>
            <a:ext cx="11012555" cy="440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●	</a:t>
            </a:r>
            <a:r>
              <a:rPr lang="en-US" sz="3200" dirty="0"/>
              <a:t>To understand an overview of Malaysia </a:t>
            </a:r>
          </a:p>
          <a:p>
            <a:pPr marL="0" indent="0">
              <a:buNone/>
            </a:pPr>
            <a:r>
              <a:rPr lang="en-US" sz="3200" dirty="0"/>
              <a:t>●	To describe the general knowledge and facts about Malaysia </a:t>
            </a:r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59830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E474-1E84-435D-9B6D-81BA8DEC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015" y="327514"/>
            <a:ext cx="4193985" cy="1478570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Currency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A80B-AAB5-4BA8-86F5-500B1546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234" y="1929468"/>
            <a:ext cx="4446165" cy="4454554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Currency: Ringgit </a:t>
            </a:r>
          </a:p>
          <a:p>
            <a:r>
              <a:rPr lang="en-US" dirty="0">
                <a:latin typeface="Palatino Linotype" panose="02040502050505030304" pitchFamily="18" charset="0"/>
              </a:rPr>
              <a:t>Symbol: RM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Denomination: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Coins: 5 </a:t>
            </a:r>
            <a:r>
              <a:rPr lang="en-US" dirty="0" err="1">
                <a:latin typeface="Palatino Linotype" panose="02040502050505030304" pitchFamily="18" charset="0"/>
              </a:rPr>
              <a:t>sen</a:t>
            </a:r>
            <a:r>
              <a:rPr lang="en-US" dirty="0">
                <a:latin typeface="Palatino Linotype" panose="02040502050505030304" pitchFamily="18" charset="0"/>
              </a:rPr>
              <a:t>, 10 </a:t>
            </a:r>
            <a:r>
              <a:rPr lang="en-US" dirty="0" err="1">
                <a:latin typeface="Palatino Linotype" panose="02040502050505030304" pitchFamily="18" charset="0"/>
              </a:rPr>
              <a:t>sen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i="1" dirty="0">
                <a:latin typeface="Palatino Linotype" panose="02040502050505030304" pitchFamily="18" charset="0"/>
              </a:rPr>
              <a:t>(</a:t>
            </a:r>
            <a:r>
              <a:rPr lang="en-US" i="1" dirty="0" err="1">
                <a:latin typeface="Palatino Linotype" panose="02040502050505030304" pitchFamily="18" charset="0"/>
              </a:rPr>
              <a:t>kupang</a:t>
            </a:r>
            <a:r>
              <a:rPr lang="en-US" i="1" dirty="0">
                <a:latin typeface="Palatino Linotype" panose="02040502050505030304" pitchFamily="18" charset="0"/>
              </a:rPr>
              <a:t>),</a:t>
            </a:r>
            <a:r>
              <a:rPr lang="en-US" dirty="0">
                <a:latin typeface="Palatino Linotype" panose="02040502050505030304" pitchFamily="18" charset="0"/>
              </a:rPr>
              <a:t> 20 </a:t>
            </a:r>
            <a:r>
              <a:rPr lang="en-US" dirty="0" err="1">
                <a:latin typeface="Palatino Linotype" panose="02040502050505030304" pitchFamily="18" charset="0"/>
              </a:rPr>
              <a:t>sen</a:t>
            </a:r>
            <a:r>
              <a:rPr lang="en-US" dirty="0">
                <a:latin typeface="Palatino Linotype" panose="02040502050505030304" pitchFamily="18" charset="0"/>
              </a:rPr>
              <a:t>, 50 </a:t>
            </a:r>
            <a:r>
              <a:rPr lang="en-US" dirty="0" err="1">
                <a:latin typeface="Palatino Linotype" panose="02040502050505030304" pitchFamily="18" charset="0"/>
              </a:rPr>
              <a:t>sen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Banknotes: RM1, RM5, RM10, RM50, RM100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Ringgit cecah RM4.40 berbanding dolar AS">
            <a:extLst>
              <a:ext uri="{FF2B5EF4-FFF2-40B4-BE49-F238E27FC236}">
                <a16:creationId xmlns:a16="http://schemas.microsoft.com/office/drawing/2014/main" id="{BB14AD21-C548-488B-8E01-BDDB9F45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91" y="749266"/>
            <a:ext cx="5435718" cy="36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6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31A6-299F-4CF6-85D9-13BEA19E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5390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NATIONAL LANDMARKS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BBE8-D7E3-41AA-8A9D-8CCEE67CAF1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698680" y="1658783"/>
            <a:ext cx="2399252" cy="367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National Mosque</a:t>
            </a:r>
          </a:p>
        </p:txBody>
      </p:sp>
      <p:pic>
        <p:nvPicPr>
          <p:cNvPr id="3074" name="Picture 2" descr="Masjid Negara (National Mosque) – Visit Selangor">
            <a:extLst>
              <a:ext uri="{FF2B5EF4-FFF2-40B4-BE49-F238E27FC236}">
                <a16:creationId xmlns:a16="http://schemas.microsoft.com/office/drawing/2014/main" id="{3B8EA451-12B6-4061-985A-438DD0BA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3" y="1593908"/>
            <a:ext cx="3855965" cy="21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ational Museum Malaysia Facades. | Download Scientific Diagram">
            <a:extLst>
              <a:ext uri="{FF2B5EF4-FFF2-40B4-BE49-F238E27FC236}">
                <a16:creationId xmlns:a16="http://schemas.microsoft.com/office/drawing/2014/main" id="{FA27A96B-30CB-4C3A-9555-3A6614A8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3" y="4261607"/>
            <a:ext cx="2004970" cy="20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E94B5-3659-47CF-ACAD-E6EE9099AAFE}"/>
              </a:ext>
            </a:extLst>
          </p:cNvPr>
          <p:cNvSpPr txBox="1"/>
          <p:nvPr/>
        </p:nvSpPr>
        <p:spPr>
          <a:xfrm>
            <a:off x="1141413" y="6432142"/>
            <a:ext cx="227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National Museum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3078" name="Picture 6" descr="Sejarah Dan Kisah Tugu Peringatan Negara Diletupkan Pengganas | Iluminasi">
            <a:extLst>
              <a:ext uri="{FF2B5EF4-FFF2-40B4-BE49-F238E27FC236}">
                <a16:creationId xmlns:a16="http://schemas.microsoft.com/office/drawing/2014/main" id="{061F6B94-A852-4008-956D-A2DF4129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08" y="4261607"/>
            <a:ext cx="2724243" cy="21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91EF3-DDDF-4740-A7F8-C9271F39E5EA}"/>
              </a:ext>
            </a:extLst>
          </p:cNvPr>
          <p:cNvSpPr txBox="1"/>
          <p:nvPr/>
        </p:nvSpPr>
        <p:spPr>
          <a:xfrm>
            <a:off x="8573549" y="516783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National Monument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3080" name="Picture 8" descr="LETTER | Covid-19: Goodbye, Zoo Negara Malaysia ...">
            <a:extLst>
              <a:ext uri="{FF2B5EF4-FFF2-40B4-BE49-F238E27FC236}">
                <a16:creationId xmlns:a16="http://schemas.microsoft.com/office/drawing/2014/main" id="{59890FE9-6C7C-40D4-8588-0527CF02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826" y="1593908"/>
            <a:ext cx="3616140" cy="216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6C293-363B-4340-A248-35216DE0DEE6}"/>
              </a:ext>
            </a:extLst>
          </p:cNvPr>
          <p:cNvSpPr txBox="1"/>
          <p:nvPr/>
        </p:nvSpPr>
        <p:spPr>
          <a:xfrm>
            <a:off x="9532632" y="382793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National Zoo</a:t>
            </a:r>
            <a:endParaRPr lang="en-MY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3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47D1-A7E2-48E2-AF86-E4618BF5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3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Highest Mountain in Malaysia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DC8B3-FB18-425E-B815-1BE151C5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095" y="2324118"/>
            <a:ext cx="4848327" cy="1945947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Mt. Kinabalu</a:t>
            </a:r>
          </a:p>
          <a:p>
            <a:r>
              <a:rPr lang="en-US" dirty="0">
                <a:latin typeface="Palatino Linotype" panose="02040502050505030304" pitchFamily="18" charset="0"/>
              </a:rPr>
              <a:t>Located in Sabah</a:t>
            </a:r>
          </a:p>
          <a:p>
            <a:r>
              <a:rPr lang="en-US" dirty="0">
                <a:latin typeface="Palatino Linotype" panose="02040502050505030304" pitchFamily="18" charset="0"/>
              </a:rPr>
              <a:t>Height 4,095m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The Flora And Fauna You Can Find On Gunung Kinabalu | RojakDaily">
            <a:extLst>
              <a:ext uri="{FF2B5EF4-FFF2-40B4-BE49-F238E27FC236}">
                <a16:creationId xmlns:a16="http://schemas.microsoft.com/office/drawing/2014/main" id="{DE805AC3-4D6B-4F2D-A4F0-89775895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22" y="1426128"/>
            <a:ext cx="5652303" cy="374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fflesia arnoldii Bengkulu 01.jpg">
            <a:extLst>
              <a:ext uri="{FF2B5EF4-FFF2-40B4-BE49-F238E27FC236}">
                <a16:creationId xmlns:a16="http://schemas.microsoft.com/office/drawing/2014/main" id="{F7B7ECFA-5A68-462F-A952-D4440966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" y="4402123"/>
            <a:ext cx="1637251" cy="24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F670D-AC9D-443F-A294-98058CD6B1CE}"/>
              </a:ext>
            </a:extLst>
          </p:cNvPr>
          <p:cNvSpPr txBox="1"/>
          <p:nvPr/>
        </p:nvSpPr>
        <p:spPr>
          <a:xfrm>
            <a:off x="2348917" y="6274965"/>
            <a:ext cx="52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i="1" dirty="0" err="1"/>
              <a:t>Rafflesia</a:t>
            </a:r>
            <a:r>
              <a:rPr lang="en-US" dirty="0"/>
              <a:t>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01091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4ABF-2115-4709-B29F-07EBE1DA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5665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MALAYSIAN NATIONAL DAYS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3548-ACEE-4BD4-86F9-A43AAD5E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15814" cy="3371137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Independence Day – 31 August</a:t>
            </a:r>
          </a:p>
          <a:p>
            <a:r>
              <a:rPr lang="en-US" dirty="0">
                <a:latin typeface="Palatino Linotype" panose="02040502050505030304" pitchFamily="18" charset="0"/>
              </a:rPr>
              <a:t>Malaysia Day – 16 September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Gaya Rakyat Malaysia Meraikan Hari Kemerdekaan">
            <a:extLst>
              <a:ext uri="{FF2B5EF4-FFF2-40B4-BE49-F238E27FC236}">
                <a16:creationId xmlns:a16="http://schemas.microsoft.com/office/drawing/2014/main" id="{B48755CC-6B74-4ABC-A750-03C2A3BD4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63" y="1862138"/>
            <a:ext cx="6912528" cy="45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3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172D-9DBA-4FAE-A51D-81E19F91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391909" cy="1478570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National Language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4B56-8086-4D35-86ED-256527FA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35317" cy="398999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Malay is the National Language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Status confirmed in Article 152 of the Federal Constitution</a:t>
            </a:r>
          </a:p>
          <a:p>
            <a:r>
              <a:rPr lang="en-US" i="1" dirty="0">
                <a:latin typeface="Palatino Linotype" panose="02040502050505030304" pitchFamily="18" charset="0"/>
              </a:rPr>
              <a:t>Dewan Bahasa dan Pustaka</a:t>
            </a:r>
            <a:r>
              <a:rPr lang="en-US" dirty="0">
                <a:latin typeface="Palatino Linotype" panose="02040502050505030304" pitchFamily="18" charset="0"/>
              </a:rPr>
              <a:t> (DBP), body responsible for coordination of use of Malay 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Aside from standard Malay, there are also regional Malay dialects </a:t>
            </a:r>
            <a:r>
              <a:rPr lang="en-US" dirty="0" err="1">
                <a:latin typeface="Palatino Linotype" panose="02040502050505030304" pitchFamily="18" charset="0"/>
              </a:rPr>
              <a:t>in:Kelantan</a:t>
            </a:r>
            <a:r>
              <a:rPr lang="en-US" dirty="0">
                <a:latin typeface="Palatino Linotype" panose="02040502050505030304" pitchFamily="18" charset="0"/>
              </a:rPr>
              <a:t>, Terengganu, Johor, Kedah, Sarawak, Brunei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KAMUS DEWAN PERDANA">
            <a:extLst>
              <a:ext uri="{FF2B5EF4-FFF2-40B4-BE49-F238E27FC236}">
                <a16:creationId xmlns:a16="http://schemas.microsoft.com/office/drawing/2014/main" id="{10F6B27B-8F6F-41FC-A1D8-4019F356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34" y="1641446"/>
            <a:ext cx="2667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wan Bahasa dan Pustaka - Wikipedia Bahasa Melayu, ensiklopedia bebas">
            <a:extLst>
              <a:ext uri="{FF2B5EF4-FFF2-40B4-BE49-F238E27FC236}">
                <a16:creationId xmlns:a16="http://schemas.microsoft.com/office/drawing/2014/main" id="{D93870F1-170E-4101-B4E9-392EBE44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06" y="164144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4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EA79-097C-42F3-8B87-B0135ED7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17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Languages aside from the National Language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AE05-A8C1-4895-84E5-C2676136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92500"/>
          </a:bodyPr>
          <a:lstStyle/>
          <a:p>
            <a:r>
              <a:rPr lang="en-US" dirty="0"/>
              <a:t>Mother tongues:</a:t>
            </a:r>
          </a:p>
          <a:p>
            <a:r>
              <a:rPr lang="en-US" dirty="0"/>
              <a:t>Chinese (Mandarin and other dialects)</a:t>
            </a:r>
          </a:p>
          <a:p>
            <a:r>
              <a:rPr lang="en-US" dirty="0"/>
              <a:t>Indian (Tamil and other languages like Malayali, Telugu, Punjabi, etc.)</a:t>
            </a:r>
          </a:p>
          <a:p>
            <a:r>
              <a:rPr lang="en-US" dirty="0"/>
              <a:t>Languages of the Orang Asli</a:t>
            </a:r>
          </a:p>
          <a:p>
            <a:r>
              <a:rPr lang="en-US" dirty="0"/>
              <a:t>Sarawak Native </a:t>
            </a:r>
            <a:r>
              <a:rPr lang="en-US" dirty="0" err="1"/>
              <a:t>lanbguages</a:t>
            </a:r>
            <a:r>
              <a:rPr lang="en-US" dirty="0"/>
              <a:t>(Iban, Bidayuh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Sabah native language (Dusun,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Other minority languages (Siamese, Portuguese)</a:t>
            </a:r>
          </a:p>
          <a:p>
            <a:r>
              <a:rPr lang="en-US" dirty="0"/>
              <a:t>International languages: English, Japanese, Indonesian</a:t>
            </a:r>
          </a:p>
          <a:p>
            <a:r>
              <a:rPr lang="en-US" i="1" dirty="0"/>
              <a:t>BAHASA ROJAK</a:t>
            </a:r>
            <a:r>
              <a:rPr lang="en-US" dirty="0"/>
              <a:t>, Malaysian English and MANGLISH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336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0B89-4EAC-4BF8-BDB6-F35E52CA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00329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TRADITIONAL LITERATURE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6150" name="Picture 6" descr="Sejarah Melayu by Cheah Boon Kheng">
            <a:extLst>
              <a:ext uri="{FF2B5EF4-FFF2-40B4-BE49-F238E27FC236}">
                <a16:creationId xmlns:a16="http://schemas.microsoft.com/office/drawing/2014/main" id="{09128585-6127-4A7B-AE55-3F81AE56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7" y="1926191"/>
            <a:ext cx="1428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FB35-6EAB-4804-BEFD-C25E0E88825C}"/>
              </a:ext>
            </a:extLst>
          </p:cNvPr>
          <p:cNvSpPr txBox="1"/>
          <p:nvPr/>
        </p:nvSpPr>
        <p:spPr>
          <a:xfrm>
            <a:off x="1969927" y="1851834"/>
            <a:ext cx="582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alatino Linotype" panose="02040502050505030304" pitchFamily="18" charset="0"/>
              </a:rPr>
              <a:t>Sejarah </a:t>
            </a:r>
            <a:r>
              <a:rPr lang="en-US" sz="2400" i="1" dirty="0" err="1">
                <a:latin typeface="Palatino Linotype" panose="02040502050505030304" pitchFamily="18" charset="0"/>
              </a:rPr>
              <a:t>Melayu</a:t>
            </a:r>
            <a:r>
              <a:rPr lang="en-US" sz="2400" dirty="0">
                <a:latin typeface="Palatino Linotype" panose="02040502050505030304" pitchFamily="18" charset="0"/>
              </a:rPr>
              <a:t>, or the Malay Annals.</a:t>
            </a:r>
            <a:endParaRPr lang="en-US" sz="2400" i="1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Chronicles the rise and fall of the Malay Sultanate of Malacca</a:t>
            </a:r>
            <a:endParaRPr lang="en-MY" sz="2400" dirty="0">
              <a:latin typeface="Palatino Linotype" panose="02040502050505030304" pitchFamily="18" charset="0"/>
            </a:endParaRPr>
          </a:p>
        </p:txBody>
      </p:sp>
      <p:pic>
        <p:nvPicPr>
          <p:cNvPr id="6152" name="Picture 8" descr="Hikayat Merong Mahawangsa - Wikipedia Bahasa Melayu, ensiklopedia bebas">
            <a:extLst>
              <a:ext uri="{FF2B5EF4-FFF2-40B4-BE49-F238E27FC236}">
                <a16:creationId xmlns:a16="http://schemas.microsoft.com/office/drawing/2014/main" id="{D0E019CB-F6EF-4BB6-AC1E-2B04001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7" y="4587186"/>
            <a:ext cx="1490347" cy="22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39A8F6-47BD-4561-8A7F-2F748F1167B3}"/>
              </a:ext>
            </a:extLst>
          </p:cNvPr>
          <p:cNvSpPr txBox="1"/>
          <p:nvPr/>
        </p:nvSpPr>
        <p:spPr>
          <a:xfrm>
            <a:off x="2181989" y="4902211"/>
            <a:ext cx="51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Palatino Linotype" panose="02040502050505030304" pitchFamily="18" charset="0"/>
              </a:rPr>
              <a:t>Hikayat</a:t>
            </a:r>
            <a:r>
              <a:rPr lang="en-US" sz="2400" i="1" dirty="0">
                <a:latin typeface="Palatino Linotype" panose="02040502050505030304" pitchFamily="18" charset="0"/>
              </a:rPr>
              <a:t> </a:t>
            </a:r>
            <a:r>
              <a:rPr lang="en-US" sz="2400" i="1" dirty="0" err="1">
                <a:latin typeface="Palatino Linotype" panose="02040502050505030304" pitchFamily="18" charset="0"/>
              </a:rPr>
              <a:t>Merong</a:t>
            </a:r>
            <a:r>
              <a:rPr lang="en-US" sz="2400" i="1" dirty="0">
                <a:latin typeface="Palatino Linotype" panose="02040502050505030304" pitchFamily="18" charset="0"/>
              </a:rPr>
              <a:t> </a:t>
            </a:r>
            <a:r>
              <a:rPr lang="en-US" sz="2400" i="1" dirty="0" err="1">
                <a:latin typeface="Palatino Linotype" panose="02040502050505030304" pitchFamily="18" charset="0"/>
              </a:rPr>
              <a:t>Mahawangsa</a:t>
            </a:r>
            <a:endParaRPr lang="en-US" sz="2400" i="1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Chronicles the legendary origins of Kedah</a:t>
            </a:r>
            <a:endParaRPr lang="en-MY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06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CD44-4D72-4AFA-94AB-547D5D9E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1531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National Dance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4098" name="Picture 2" descr="Tarian Zapin – Yayasan Warisan Johor">
            <a:extLst>
              <a:ext uri="{FF2B5EF4-FFF2-40B4-BE49-F238E27FC236}">
                <a16:creationId xmlns:a16="http://schemas.microsoft.com/office/drawing/2014/main" id="{5D9FFF19-7165-4AA0-9D5D-EFF298D7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609"/>
            <a:ext cx="2834510" cy="18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E1596-EB08-4F98-9032-90A24434B450}"/>
              </a:ext>
            </a:extLst>
          </p:cNvPr>
          <p:cNvSpPr txBox="1"/>
          <p:nvPr/>
        </p:nvSpPr>
        <p:spPr>
          <a:xfrm>
            <a:off x="52843" y="3125696"/>
            <a:ext cx="32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Zapin</a:t>
            </a:r>
            <a:r>
              <a:rPr lang="en-US" dirty="0"/>
              <a:t>, a Malay dance from Johor</a:t>
            </a:r>
            <a:endParaRPr lang="en-MY" dirty="0"/>
          </a:p>
        </p:txBody>
      </p:sp>
      <p:pic>
        <p:nvPicPr>
          <p:cNvPr id="4100" name="Picture 4" descr="Orang Sabah: Tarian Sumazau">
            <a:extLst>
              <a:ext uri="{FF2B5EF4-FFF2-40B4-BE49-F238E27FC236}">
                <a16:creationId xmlns:a16="http://schemas.microsoft.com/office/drawing/2014/main" id="{E18ACE1C-BA36-409E-B458-8F4F7468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" y="4221060"/>
            <a:ext cx="2834510" cy="226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514DA-A327-44BF-9B93-EA07B8574141}"/>
              </a:ext>
            </a:extLst>
          </p:cNvPr>
          <p:cNvSpPr txBox="1"/>
          <p:nvPr/>
        </p:nvSpPr>
        <p:spPr>
          <a:xfrm>
            <a:off x="0" y="6488668"/>
            <a:ext cx="342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Sumazau</a:t>
            </a:r>
            <a:r>
              <a:rPr lang="en-US" dirty="0"/>
              <a:t>, one of the Sabah dances</a:t>
            </a:r>
            <a:endParaRPr lang="en-MY" dirty="0"/>
          </a:p>
        </p:txBody>
      </p:sp>
      <p:pic>
        <p:nvPicPr>
          <p:cNvPr id="4102" name="Picture 6" descr="Generasi muda pertahankan tarian ngajat">
            <a:extLst>
              <a:ext uri="{FF2B5EF4-FFF2-40B4-BE49-F238E27FC236}">
                <a16:creationId xmlns:a16="http://schemas.microsoft.com/office/drawing/2014/main" id="{20BF75CD-A3B3-420C-9E0D-318EFC52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59" y="1973481"/>
            <a:ext cx="3251608" cy="226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A5DD8-5846-4458-BBFF-50FDAA788D11}"/>
              </a:ext>
            </a:extLst>
          </p:cNvPr>
          <p:cNvSpPr txBox="1"/>
          <p:nvPr/>
        </p:nvSpPr>
        <p:spPr>
          <a:xfrm>
            <a:off x="6652469" y="1929524"/>
            <a:ext cx="29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Ngajat</a:t>
            </a:r>
            <a:r>
              <a:rPr lang="en-US" dirty="0"/>
              <a:t>, one of the dances from Sarawak</a:t>
            </a:r>
            <a:endParaRPr lang="en-MY" dirty="0"/>
          </a:p>
        </p:txBody>
      </p:sp>
      <p:pic>
        <p:nvPicPr>
          <p:cNvPr id="4104" name="Picture 8" descr="TARIAN SINGA – Izzah Warda">
            <a:extLst>
              <a:ext uri="{FF2B5EF4-FFF2-40B4-BE49-F238E27FC236}">
                <a16:creationId xmlns:a16="http://schemas.microsoft.com/office/drawing/2014/main" id="{F3775CAD-DC3B-4654-85D5-CAEA15DB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46411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32E941-8EBA-4F71-AFA5-B4A4FD6D5F75}"/>
              </a:ext>
            </a:extLst>
          </p:cNvPr>
          <p:cNvSpPr txBox="1"/>
          <p:nvPr/>
        </p:nvSpPr>
        <p:spPr>
          <a:xfrm>
            <a:off x="4154457" y="638423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Chinese Lion Dance</a:t>
            </a:r>
            <a:endParaRPr lang="en-MY" dirty="0"/>
          </a:p>
        </p:txBody>
      </p:sp>
      <p:pic>
        <p:nvPicPr>
          <p:cNvPr id="4106" name="Picture 10" descr="Bharatanatyam - Malaysian Cultural Dance">
            <a:extLst>
              <a:ext uri="{FF2B5EF4-FFF2-40B4-BE49-F238E27FC236}">
                <a16:creationId xmlns:a16="http://schemas.microsoft.com/office/drawing/2014/main" id="{A337307B-1BB7-4585-B729-A9B33147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04" y="3082970"/>
            <a:ext cx="2509096" cy="18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13551-F43F-4045-99B6-A2D2A9522896}"/>
              </a:ext>
            </a:extLst>
          </p:cNvPr>
          <p:cNvSpPr txBox="1"/>
          <p:nvPr/>
        </p:nvSpPr>
        <p:spPr>
          <a:xfrm>
            <a:off x="6878973" y="5102575"/>
            <a:ext cx="289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Bharatanatyam, Indian dance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605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EE53-5038-4120-A4C3-6B61413F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794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Malaysian Art: </a:t>
            </a:r>
            <a:r>
              <a:rPr lang="en-US" i="1" dirty="0" err="1">
                <a:latin typeface="Palatino Linotype" panose="02040502050505030304" pitchFamily="18" charset="0"/>
              </a:rPr>
              <a:t>Wayang</a:t>
            </a:r>
            <a:r>
              <a:rPr lang="en-US" i="1" dirty="0">
                <a:latin typeface="Palatino Linotype" panose="02040502050505030304" pitchFamily="18" charset="0"/>
              </a:rPr>
              <a:t> </a:t>
            </a:r>
            <a:r>
              <a:rPr lang="en-US" i="1" dirty="0" err="1">
                <a:latin typeface="Palatino Linotype" panose="02040502050505030304" pitchFamily="18" charset="0"/>
              </a:rPr>
              <a:t>Kulit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5122" name="Picture 2" descr="Wayang Kulit Melayu Kelantan | MALAYSIA Amino">
            <a:extLst>
              <a:ext uri="{FF2B5EF4-FFF2-40B4-BE49-F238E27FC236}">
                <a16:creationId xmlns:a16="http://schemas.microsoft.com/office/drawing/2014/main" id="{C92947B7-9AD4-4B80-9262-75631FE0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" y="1824387"/>
            <a:ext cx="3235482" cy="21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F6731-5D4B-4F97-B190-5452A0AD7A55}"/>
              </a:ext>
            </a:extLst>
          </p:cNvPr>
          <p:cNvSpPr txBox="1"/>
          <p:nvPr/>
        </p:nvSpPr>
        <p:spPr>
          <a:xfrm>
            <a:off x="3506598" y="2030136"/>
            <a:ext cx="6988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Shadow puppet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Traditional performance art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Popular in Kelantan and Kedah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Stories based on episodes of the Ramayana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Accompanies by music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Video: </a:t>
            </a:r>
            <a:r>
              <a:rPr lang="en-US" sz="2000" dirty="0">
                <a:latin typeface="Palatino Linotype" panose="02040502050505030304" pitchFamily="18" charset="0"/>
                <a:hlinkClick r:id="rId3"/>
              </a:rPr>
              <a:t>https://www.youtube.com/watch?v=meF57TpAmOQ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endParaRPr lang="en-MY" sz="2000" dirty="0">
              <a:latin typeface="Palatino Linotype" panose="02040502050505030304" pitchFamily="18" charset="0"/>
            </a:endParaRPr>
          </a:p>
        </p:txBody>
      </p:sp>
      <p:pic>
        <p:nvPicPr>
          <p:cNvPr id="5124" name="Picture 4" descr="In Malaysia, Darth Vader Is Leading a Shadow Puppetry Revival - YouTube">
            <a:extLst>
              <a:ext uri="{FF2B5EF4-FFF2-40B4-BE49-F238E27FC236}">
                <a16:creationId xmlns:a16="http://schemas.microsoft.com/office/drawing/2014/main" id="{6740F60C-F282-4205-A0DE-58DD3CE2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2" y="4449481"/>
            <a:ext cx="3182224" cy="17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F3F18-8756-4AF4-B00F-7FACD401076A}"/>
              </a:ext>
            </a:extLst>
          </p:cNvPr>
          <p:cNvSpPr txBox="1"/>
          <p:nvPr/>
        </p:nvSpPr>
        <p:spPr>
          <a:xfrm>
            <a:off x="3828176" y="4916043"/>
            <a:ext cx="5343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Modern </a:t>
            </a:r>
            <a:r>
              <a:rPr lang="en-US" sz="2000" i="1" dirty="0" err="1">
                <a:latin typeface="Palatino Linotype" panose="02040502050505030304" pitchFamily="18" charset="0"/>
              </a:rPr>
              <a:t>wayang</a:t>
            </a:r>
            <a:r>
              <a:rPr lang="en-US" sz="2000" i="1" dirty="0">
                <a:latin typeface="Palatino Linotype" panose="02040502050505030304" pitchFamily="18" charset="0"/>
              </a:rPr>
              <a:t> </a:t>
            </a:r>
            <a:r>
              <a:rPr lang="en-US" sz="2000" i="1" dirty="0" err="1">
                <a:latin typeface="Palatino Linotype" panose="02040502050505030304" pitchFamily="18" charset="0"/>
              </a:rPr>
              <a:t>kulit</a:t>
            </a:r>
            <a:r>
              <a:rPr lang="en-US" sz="2000" i="1" dirty="0">
                <a:latin typeface="Palatino Linotype" panose="02040502050505030304" pitchFamily="18" charset="0"/>
              </a:rPr>
              <a:t>: </a:t>
            </a:r>
            <a:r>
              <a:rPr lang="en-US" sz="2000" dirty="0">
                <a:latin typeface="Palatino Linotype" panose="02040502050505030304" pitchFamily="18" charset="0"/>
              </a:rPr>
              <a:t>Star Wars</a:t>
            </a:r>
            <a:endParaRPr lang="en-US" sz="2000" i="1" dirty="0">
              <a:latin typeface="Palatino Linotype" panose="02040502050505030304" pitchFamily="18" charset="0"/>
            </a:endParaRPr>
          </a:p>
          <a:p>
            <a:r>
              <a:rPr lang="en-US" sz="2000" dirty="0">
                <a:latin typeface="Palatino Linotype" panose="02040502050505030304" pitchFamily="18" charset="0"/>
              </a:rPr>
              <a:t>Video: </a:t>
            </a:r>
            <a:r>
              <a:rPr lang="en-US" sz="2000" dirty="0">
                <a:latin typeface="Palatino Linotype" panose="02040502050505030304" pitchFamily="18" charset="0"/>
                <a:hlinkClick r:id="rId5"/>
              </a:rPr>
              <a:t>https://www.youtube.com/watch?v=7HGy2ncM010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endParaRPr lang="en-MY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7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452B-E6E1-48FE-A556-8C4687B1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0197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Malaysian Films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Senarai anugerah dan penghargaan yang diterima oleh P. Ramlee - Wikipedia  Bahasa Melayu, ensiklopedia bebas">
            <a:extLst>
              <a:ext uri="{FF2B5EF4-FFF2-40B4-BE49-F238E27FC236}">
                <a16:creationId xmlns:a16="http://schemas.microsoft.com/office/drawing/2014/main" id="{5A9C1017-2ECE-4C4E-B5FC-0C1902C2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3899"/>
            <a:ext cx="2292625" cy="28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668FB-89F1-4EC2-A1A2-9F97186348FC}"/>
              </a:ext>
            </a:extLst>
          </p:cNvPr>
          <p:cNvSpPr txBox="1"/>
          <p:nvPr/>
        </p:nvSpPr>
        <p:spPr>
          <a:xfrm>
            <a:off x="2292625" y="3710609"/>
            <a:ext cx="5552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Tan Sri P. </a:t>
            </a:r>
            <a:r>
              <a:rPr lang="en-US" sz="2400" dirty="0" err="1"/>
              <a:t>Ramlee</a:t>
            </a:r>
            <a:r>
              <a:rPr lang="en-US" sz="2400" dirty="0"/>
              <a:t> (1929-1973), director, singer, songwriter, actor, legend</a:t>
            </a:r>
            <a:endParaRPr lang="en-MY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4A86E-6799-4E07-A851-C34DFD41E79F}"/>
              </a:ext>
            </a:extLst>
          </p:cNvPr>
          <p:cNvSpPr txBox="1"/>
          <p:nvPr/>
        </p:nvSpPr>
        <p:spPr>
          <a:xfrm>
            <a:off x="5237921" y="5629594"/>
            <a:ext cx="6954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i="1" dirty="0" err="1"/>
              <a:t>Hikayat</a:t>
            </a:r>
            <a:r>
              <a:rPr lang="en-MY" i="1" dirty="0"/>
              <a:t> Sang </a:t>
            </a:r>
            <a:r>
              <a:rPr lang="en-MY" i="1" dirty="0" err="1"/>
              <a:t>Kancil</a:t>
            </a:r>
            <a:r>
              <a:rPr lang="en-MY" i="1" dirty="0"/>
              <a:t> dan </a:t>
            </a:r>
            <a:r>
              <a:rPr lang="en-MY" i="1" dirty="0" err="1"/>
              <a:t>Monyet</a:t>
            </a:r>
            <a:r>
              <a:rPr lang="en-MY" dirty="0"/>
              <a:t>, first animated short produced by Malaysia (1982)</a:t>
            </a:r>
          </a:p>
          <a:p>
            <a:r>
              <a:rPr lang="en-MY" dirty="0">
                <a:hlinkClick r:id="rId3"/>
              </a:rPr>
              <a:t>https://www.youtube.com/watch?v=EOt_NaXKi5o</a:t>
            </a:r>
            <a:r>
              <a:rPr lang="en-MY" dirty="0"/>
              <a:t> </a:t>
            </a:r>
          </a:p>
        </p:txBody>
      </p:sp>
      <p:pic>
        <p:nvPicPr>
          <p:cNvPr id="1028" name="Picture 4" descr="Mengenang Cerita Lama (Hikayat Sang Kancil dan Monyet) (1984) - YouTube">
            <a:extLst>
              <a:ext uri="{FF2B5EF4-FFF2-40B4-BE49-F238E27FC236}">
                <a16:creationId xmlns:a16="http://schemas.microsoft.com/office/drawing/2014/main" id="{BAE66501-12CD-4A8F-9800-EB1DFA16A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14" y="3164244"/>
            <a:ext cx="3180522" cy="238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6B3B4-288C-454C-9668-BD8848275B9C}"/>
              </a:ext>
            </a:extLst>
          </p:cNvPr>
          <p:cNvSpPr txBox="1"/>
          <p:nvPr/>
        </p:nvSpPr>
        <p:spPr>
          <a:xfrm>
            <a:off x="1550504" y="1868557"/>
            <a:ext cx="866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1947-1972: Golden Age of Malaysian Cinema</a:t>
            </a:r>
            <a:endParaRPr lang="en-MY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2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2F7-430E-8D71-327C-A164B0BD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9391"/>
            <a:ext cx="9906000" cy="130202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“What do you know about Malaysia?” 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7F04-BDB6-1B7D-3F68-996A0FD40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826" y="1719471"/>
            <a:ext cx="5174975" cy="490993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/>
              <a:t>What are the colors of Malaysian’s flag?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What is the main ethnics’ group in Malaysia?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How many political system that Malaysia has?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How many states that Malaysia has?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5What is the name of current Prime Minister of Malaysia?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Does Malaysia has a king system?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72A64-67CD-1AE5-CF48-4D767F8AD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20079"/>
            <a:ext cx="5605670" cy="5138530"/>
          </a:xfrm>
        </p:spPr>
        <p:txBody>
          <a:bodyPr>
            <a:normAutofit fontScale="92500"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is the other name of Malaysia’s flag?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Who is the Malaysia’s first Prime Minister?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When is Malaysia’s Independence Day?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is Malaysia’s official language?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Who is the Malaysia’s head of country?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 startAt="7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is the Malaysia’s political system?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32115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oBoiBoy: The Movie (2016) - IMDb">
            <a:extLst>
              <a:ext uri="{FF2B5EF4-FFF2-40B4-BE49-F238E27FC236}">
                <a16:creationId xmlns:a16="http://schemas.microsoft.com/office/drawing/2014/main" id="{7E559DED-8D89-42D9-B647-9D8D9513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1992" cy="54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IN IPIN : KERIS SIAMANG TUNGGAL">
            <a:extLst>
              <a:ext uri="{FF2B5EF4-FFF2-40B4-BE49-F238E27FC236}">
                <a16:creationId xmlns:a16="http://schemas.microsoft.com/office/drawing/2014/main" id="{DB6069BE-BDC7-4414-B585-649BDD08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79" y="0"/>
            <a:ext cx="4094922" cy="579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B044D-6E24-429A-A7C1-2E2065E69CF4}"/>
              </a:ext>
            </a:extLst>
          </p:cNvPr>
          <p:cNvSpPr txBox="1"/>
          <p:nvPr/>
        </p:nvSpPr>
        <p:spPr>
          <a:xfrm>
            <a:off x="4214191" y="1895061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New developments in Malaysian animation: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Left: </a:t>
            </a:r>
            <a:r>
              <a:rPr lang="en-US" sz="2400" i="1" dirty="0" err="1">
                <a:latin typeface="Palatino Linotype" panose="02040502050505030304" pitchFamily="18" charset="0"/>
              </a:rPr>
              <a:t>Boboiboy</a:t>
            </a:r>
            <a:r>
              <a:rPr lang="en-US" sz="2400" i="1" dirty="0">
                <a:latin typeface="Palatino Linotype" panose="02040502050505030304" pitchFamily="18" charset="0"/>
              </a:rPr>
              <a:t> the Movie </a:t>
            </a:r>
            <a:r>
              <a:rPr lang="en-US" sz="2400" dirty="0">
                <a:latin typeface="Palatino Linotype" panose="02040502050505030304" pitchFamily="18" charset="0"/>
              </a:rPr>
              <a:t>(2016)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Right: </a:t>
            </a:r>
            <a:r>
              <a:rPr lang="en-US" sz="2400" i="1" dirty="0" err="1">
                <a:latin typeface="Palatino Linotype" panose="02040502050505030304" pitchFamily="18" charset="0"/>
              </a:rPr>
              <a:t>Upin</a:t>
            </a:r>
            <a:r>
              <a:rPr lang="en-US" sz="2400" i="1" dirty="0">
                <a:latin typeface="Palatino Linotype" panose="02040502050505030304" pitchFamily="18" charset="0"/>
              </a:rPr>
              <a:t> &amp; </a:t>
            </a:r>
            <a:r>
              <a:rPr lang="en-US" sz="2400" i="1" dirty="0" err="1">
                <a:latin typeface="Palatino Linotype" panose="02040502050505030304" pitchFamily="18" charset="0"/>
              </a:rPr>
              <a:t>Ipin</a:t>
            </a:r>
            <a:r>
              <a:rPr lang="en-US" sz="2400" i="1" dirty="0">
                <a:latin typeface="Palatino Linotype" panose="02040502050505030304" pitchFamily="18" charset="0"/>
              </a:rPr>
              <a:t>: </a:t>
            </a:r>
            <a:r>
              <a:rPr lang="en-US" sz="2400" i="1" dirty="0" err="1">
                <a:latin typeface="Palatino Linotype" panose="02040502050505030304" pitchFamily="18" charset="0"/>
              </a:rPr>
              <a:t>Keris</a:t>
            </a:r>
            <a:r>
              <a:rPr lang="en-US" sz="2400" i="1" dirty="0">
                <a:latin typeface="Palatino Linotype" panose="02040502050505030304" pitchFamily="18" charset="0"/>
              </a:rPr>
              <a:t> Siamang Tunggal </a:t>
            </a:r>
            <a:r>
              <a:rPr lang="en-US" sz="2400" dirty="0">
                <a:latin typeface="Palatino Linotype" panose="02040502050505030304" pitchFamily="18" charset="0"/>
              </a:rPr>
              <a:t>(2019)</a:t>
            </a:r>
            <a:endParaRPr lang="en-MY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20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970A-A006-1DE1-E90E-AE7441F9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8053"/>
            <a:ext cx="9905998" cy="1262269"/>
          </a:xfrm>
        </p:spPr>
        <p:txBody>
          <a:bodyPr/>
          <a:lstStyle/>
          <a:p>
            <a:pPr algn="ctr"/>
            <a:r>
              <a:rPr lang="en-US" dirty="0"/>
              <a:t>Be familiarize with some Malays’ terms and words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458-8BE1-93BD-076A-07A0E34CF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500810"/>
            <a:ext cx="10982739" cy="5039138"/>
          </a:xfrm>
        </p:spPr>
        <p:txBody>
          <a:bodyPr>
            <a:normAutofit fontScale="62500" lnSpcReduction="20000"/>
          </a:bodyPr>
          <a:lstStyle/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Malays = people = </a:t>
            </a:r>
            <a:r>
              <a:rPr lang="en-US" sz="29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Melayu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Malay language = the national language of Malaysia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Malaysia = the country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Peninsular Malaysia = West Malaysia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Sabah and Sarawak = East Malaysia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Yang di-</a:t>
            </a:r>
            <a:r>
              <a:rPr lang="en-US" sz="29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Pertuan</a:t>
            </a: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9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Agong</a:t>
            </a: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= The King (Head of the state/country – highest political position in Malaysia)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Sultan / Raja / Malay Rulers = the head/leader for states = the head of Islamic affair for states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Dato’ / Dato’ Seri / Tan Sri / Tun = some of the titles of the higher political position in Malaysia given by the King or Sultans</a:t>
            </a:r>
            <a:endParaRPr lang="en-MY" sz="2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4854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2F7-430E-8D71-327C-A164B0BD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9391"/>
            <a:ext cx="9906000" cy="130202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“What do you know about Malaysia?” 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7F04-BDB6-1B7D-3F68-996A0FD40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826" y="1719471"/>
            <a:ext cx="10515600" cy="4909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●	Capital city of Malaysia?</a:t>
            </a:r>
          </a:p>
          <a:p>
            <a:pPr marL="0" indent="0">
              <a:buNone/>
            </a:pPr>
            <a:r>
              <a:rPr lang="en-US" dirty="0"/>
              <a:t>●	Center of administration?</a:t>
            </a:r>
          </a:p>
          <a:p>
            <a:pPr marL="0" indent="0">
              <a:buNone/>
            </a:pPr>
            <a:r>
              <a:rPr lang="en-US" dirty="0"/>
              <a:t>●	Who is the highest leader in Malaysia?</a:t>
            </a:r>
          </a:p>
          <a:p>
            <a:pPr marL="0" indent="0">
              <a:buNone/>
            </a:pPr>
            <a:r>
              <a:rPr lang="en-US" dirty="0"/>
              <a:t>●	The majority ethnic group?</a:t>
            </a:r>
          </a:p>
          <a:p>
            <a:pPr marL="0" indent="0">
              <a:buNone/>
            </a:pPr>
            <a:r>
              <a:rPr lang="en-US" dirty="0"/>
              <a:t>●	The national flower?</a:t>
            </a:r>
          </a:p>
          <a:p>
            <a:pPr marL="0" indent="0">
              <a:buNone/>
            </a:pPr>
            <a:r>
              <a:rPr lang="en-US" dirty="0"/>
              <a:t>●	How many states?</a:t>
            </a:r>
          </a:p>
          <a:p>
            <a:pPr marL="0" indent="0">
              <a:buNone/>
            </a:pPr>
            <a:r>
              <a:rPr lang="en-US" dirty="0"/>
              <a:t>●	The political system? 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81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5BE2-CE92-4F36-A180-872A925C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0557"/>
          </a:xfrm>
        </p:spPr>
        <p:txBody>
          <a:bodyPr/>
          <a:lstStyle/>
          <a:p>
            <a:pPr algn="ctr"/>
            <a:r>
              <a:rPr lang="en-US" dirty="0"/>
              <a:t>Malaysia</a:t>
            </a:r>
            <a:endParaRPr lang="en-MY" dirty="0"/>
          </a:p>
        </p:txBody>
      </p:sp>
      <p:pic>
        <p:nvPicPr>
          <p:cNvPr id="3076" name="Picture 4" descr="Map showing the States of Malaysia">
            <a:extLst>
              <a:ext uri="{FF2B5EF4-FFF2-40B4-BE49-F238E27FC236}">
                <a16:creationId xmlns:a16="http://schemas.microsoft.com/office/drawing/2014/main" id="{B6ABBFCA-9D7A-4CDC-BFFF-D9D2FDEC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1810357"/>
            <a:ext cx="114300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0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CA13-C0A6-C347-758E-745E2CB5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8600"/>
            <a:ext cx="9905998" cy="812717"/>
          </a:xfrm>
        </p:spPr>
        <p:txBody>
          <a:bodyPr>
            <a:normAutofit/>
          </a:bodyPr>
          <a:lstStyle/>
          <a:p>
            <a:pPr algn="ctr"/>
            <a:r>
              <a:rPr lang="en-MY" sz="4800" dirty="0"/>
              <a:t>MALAYSIA</a:t>
            </a:r>
            <a:r>
              <a:rPr lang="en-MY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C7F6F-7D54-6DA8-ECE5-C1489DCF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215816"/>
            <a:ext cx="5883964" cy="5413584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Heart of Southeast Asia</a:t>
            </a:r>
            <a:endParaRPr lang="en-MY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Multi-ethnic, multi-cultural, multi-religious multi-lingual society – a miniature of Asia</a:t>
            </a:r>
            <a:endParaRPr lang="en-MY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main ethnic groups ; Malay, Chinese and India</a:t>
            </a:r>
            <a:endParaRPr lang="en-MY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More than 60 sub-ethnic groups</a:t>
            </a:r>
          </a:p>
          <a:p>
            <a:pPr marL="34290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MULTI-ETHNIC, MULTI-LINGUAL &amp; MULTI-RELIGIOUS SOCIETY 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8566-B7A8-120C-091E-6B107858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7" y="1207637"/>
            <a:ext cx="5746116" cy="40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F6E2-04F4-470D-AC9A-E841BF6C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STATES AND TERRITORIES IN MALAYSIA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5D45-04EE-4B52-9806-F14C54840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7" cy="3580862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STATES: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Perlis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Kedah</a:t>
            </a:r>
          </a:p>
          <a:p>
            <a:pPr lvl="1"/>
            <a:r>
              <a:rPr lang="en-US" dirty="0" err="1">
                <a:latin typeface="Palatino Linotype" panose="02040502050505030304" pitchFamily="18" charset="0"/>
              </a:rPr>
              <a:t>Pulau</a:t>
            </a:r>
            <a:r>
              <a:rPr lang="en-US" dirty="0">
                <a:latin typeface="Palatino Linotype" panose="02040502050505030304" pitchFamily="18" charset="0"/>
              </a:rPr>
              <a:t> Pinang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Perak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Selangor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Negeri Sembilan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Melaka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Johor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Pahang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Terengganu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Kelantan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Sarawak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Sabah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Federal Territories (FT):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FT Kuala Lumpur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FT Putrajaya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FT Labuan</a:t>
            </a:r>
            <a:endParaRPr lang="en-MY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BD91-E9B3-480E-BF1E-B9899755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719" y="562967"/>
            <a:ext cx="9860560" cy="7574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FLAG OF Malaysia</a:t>
            </a:r>
            <a:endParaRPr lang="en-MY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https://upload.wikimedia.org/wikipedia/commons/thumb/6/66/Flag_of_Malaysia.svg/1200px-Flag_of_Malaysia.svg.png">
            <a:extLst>
              <a:ext uri="{FF2B5EF4-FFF2-40B4-BE49-F238E27FC236}">
                <a16:creationId xmlns:a16="http://schemas.microsoft.com/office/drawing/2014/main" id="{0D817C30-1B80-4F30-ADC4-2CCB74D9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27" y="1666460"/>
            <a:ext cx="9257145" cy="46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065A-D2D3-4D57-BA4A-B76CF37B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2717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MALAYSIAN FLAG  (</a:t>
            </a:r>
            <a:r>
              <a:rPr lang="en-US" dirty="0" err="1">
                <a:latin typeface="Palatino Linotype" panose="02040502050505030304" pitchFamily="18" charset="0"/>
              </a:rPr>
              <a:t>Bendera</a:t>
            </a:r>
            <a:r>
              <a:rPr lang="en-US" dirty="0">
                <a:latin typeface="Palatino Linotype" panose="02040502050505030304" pitchFamily="18" charset="0"/>
              </a:rPr>
              <a:t> Malaysia)</a:t>
            </a:r>
            <a:endParaRPr lang="en-MY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7FD7-D558-40BF-A7A5-A5EAA9E7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Palatino Linotype" panose="02040502050505030304" pitchFamily="18" charset="0"/>
              </a:rPr>
              <a:t>Known as the </a:t>
            </a:r>
            <a:r>
              <a:rPr lang="en-US" i="1" dirty="0">
                <a:latin typeface="Palatino Linotype" panose="02040502050505030304" pitchFamily="18" charset="0"/>
              </a:rPr>
              <a:t>Jalur </a:t>
            </a:r>
            <a:r>
              <a:rPr lang="en-US" i="1" dirty="0" err="1">
                <a:latin typeface="Palatino Linotype" panose="02040502050505030304" pitchFamily="18" charset="0"/>
              </a:rPr>
              <a:t>Gemilang</a:t>
            </a:r>
            <a:r>
              <a:rPr lang="en-US" i="1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(Stripes of Glory)</a:t>
            </a:r>
            <a:endParaRPr lang="en-US" i="1" dirty="0">
              <a:latin typeface="Palatino Linotype" panose="02040502050505030304" pitchFamily="18" charset="0"/>
            </a:endParaRPr>
          </a:p>
          <a:p>
            <a:pPr algn="just"/>
            <a:r>
              <a:rPr lang="en-US" dirty="0">
                <a:latin typeface="Palatino Linotype" panose="02040502050505030304" pitchFamily="18" charset="0"/>
              </a:rPr>
              <a:t>Symbol of leadership, dignity, identity, and national sovereignty. </a:t>
            </a:r>
          </a:p>
          <a:p>
            <a:pPr algn="just"/>
            <a:r>
              <a:rPr lang="en-US" dirty="0" err="1">
                <a:latin typeface="Palatino Linotype" panose="02040502050505030304" pitchFamily="18" charset="0"/>
              </a:rPr>
              <a:t>Colour</a:t>
            </a:r>
            <a:r>
              <a:rPr lang="en-US" dirty="0">
                <a:latin typeface="Palatino Linotype" panose="02040502050505030304" pitchFamily="18" charset="0"/>
              </a:rPr>
              <a:t> meaning: yellow (royalty), red (bravery), white (purity), blue (unity), red-blue stripes (traditional </a:t>
            </a:r>
            <a:r>
              <a:rPr lang="en-US" dirty="0" err="1">
                <a:latin typeface="Palatino Linotype" panose="02040502050505030304" pitchFamily="18" charset="0"/>
              </a:rPr>
              <a:t>colours</a:t>
            </a:r>
            <a:r>
              <a:rPr lang="en-US" dirty="0">
                <a:latin typeface="Palatino Linotype" panose="02040502050505030304" pitchFamily="18" charset="0"/>
              </a:rPr>
              <a:t> of the Malay region)</a:t>
            </a:r>
          </a:p>
          <a:p>
            <a:pPr algn="just"/>
            <a:r>
              <a:rPr lang="en-US" dirty="0">
                <a:latin typeface="Palatino Linotype" panose="02040502050505030304" pitchFamily="18" charset="0"/>
              </a:rPr>
              <a:t>Symbol meaning: sun and moon (Islam), fourteen-pointed star (unity of the 14 states and territories), fourteen red-white stripes (14 states and Federal Territories)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68211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364</TotalTime>
  <Words>1224</Words>
  <Application>Microsoft Office PowerPoint</Application>
  <PresentationFormat>Widescreen</PresentationFormat>
  <Paragraphs>188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Noto Sans Symbols</vt:lpstr>
      <vt:lpstr>Palatino Linotype</vt:lpstr>
      <vt:lpstr>Times New Roman</vt:lpstr>
      <vt:lpstr>Tw Cen MT</vt:lpstr>
      <vt:lpstr>Circuit</vt:lpstr>
      <vt:lpstr>FEM2401 </vt:lpstr>
      <vt:lpstr> Learning outcome:  </vt:lpstr>
      <vt:lpstr>“What do you know about Malaysia?” </vt:lpstr>
      <vt:lpstr>“What do you know about Malaysia?” </vt:lpstr>
      <vt:lpstr>Malaysia</vt:lpstr>
      <vt:lpstr>MALAYSIA </vt:lpstr>
      <vt:lpstr>STATES AND TERRITORIES IN MALAYSIA</vt:lpstr>
      <vt:lpstr>FLAG OF Malaysia</vt:lpstr>
      <vt:lpstr>MALAYSIAN FLAG  (Bendera Malaysia)</vt:lpstr>
      <vt:lpstr>NATIONAL COAT OF ARMS</vt:lpstr>
      <vt:lpstr>POLITICAL SYSTEM </vt:lpstr>
      <vt:lpstr>FEDERALISM IN MALAYSIA </vt:lpstr>
      <vt:lpstr> CONSTITUTIONAL MONARCHY  </vt:lpstr>
      <vt:lpstr>PARLIAMENTARY DEMOCRACY </vt:lpstr>
      <vt:lpstr>POWER SHARING </vt:lpstr>
      <vt:lpstr>MALAYSIA AND YOUR COUNTRY: A COMPARISON </vt:lpstr>
      <vt:lpstr>NATIONAL FLOWER</vt:lpstr>
      <vt:lpstr>National Animal</vt:lpstr>
      <vt:lpstr>Kuala Lumpur </vt:lpstr>
      <vt:lpstr>Currency</vt:lpstr>
      <vt:lpstr>NATIONAL LANDMARKS</vt:lpstr>
      <vt:lpstr>Highest Mountain in Malaysia</vt:lpstr>
      <vt:lpstr>MALAYSIAN NATIONAL DAYS</vt:lpstr>
      <vt:lpstr>National Language</vt:lpstr>
      <vt:lpstr>Languages aside from the National Language</vt:lpstr>
      <vt:lpstr>TRADITIONAL LITERATURE</vt:lpstr>
      <vt:lpstr>National Dance</vt:lpstr>
      <vt:lpstr>Malaysian Art: Wayang Kulit</vt:lpstr>
      <vt:lpstr>Malaysian Films</vt:lpstr>
      <vt:lpstr>PowerPoint Presentation</vt:lpstr>
      <vt:lpstr>Be familiarize with some Malays’ terms and words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MPU2163 </dc:title>
  <dc:creator>Student</dc:creator>
  <cp:lastModifiedBy>Amir Munshi</cp:lastModifiedBy>
  <cp:revision>82</cp:revision>
  <dcterms:created xsi:type="dcterms:W3CDTF">2022-05-23T00:15:45Z</dcterms:created>
  <dcterms:modified xsi:type="dcterms:W3CDTF">2023-11-02T15:38:04Z</dcterms:modified>
</cp:coreProperties>
</file>